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286" r:id="rId3"/>
    <p:sldId id="287" r:id="rId4"/>
    <p:sldId id="290" r:id="rId5"/>
    <p:sldId id="288" r:id="rId6"/>
    <p:sldId id="291" r:id="rId7"/>
    <p:sldId id="292" r:id="rId8"/>
    <p:sldId id="278" r:id="rId9"/>
    <p:sldId id="285" r:id="rId10"/>
    <p:sldId id="360" r:id="rId11"/>
    <p:sldId id="327" r:id="rId12"/>
    <p:sldId id="346" r:id="rId13"/>
    <p:sldId id="264" r:id="rId14"/>
    <p:sldId id="296" r:id="rId15"/>
    <p:sldId id="299" r:id="rId16"/>
    <p:sldId id="300" r:id="rId17"/>
    <p:sldId id="302" r:id="rId18"/>
    <p:sldId id="303" r:id="rId19"/>
    <p:sldId id="304" r:id="rId20"/>
    <p:sldId id="330" r:id="rId21"/>
    <p:sldId id="328" r:id="rId22"/>
    <p:sldId id="336" r:id="rId23"/>
    <p:sldId id="362" r:id="rId24"/>
    <p:sldId id="306" r:id="rId25"/>
    <p:sldId id="307" r:id="rId26"/>
    <p:sldId id="309" r:id="rId27"/>
    <p:sldId id="311" r:id="rId28"/>
    <p:sldId id="322" r:id="rId29"/>
    <p:sldId id="321" r:id="rId30"/>
    <p:sldId id="312" r:id="rId31"/>
    <p:sldId id="313" r:id="rId32"/>
    <p:sldId id="329" r:id="rId33"/>
    <p:sldId id="317" r:id="rId34"/>
    <p:sldId id="344" r:id="rId35"/>
    <p:sldId id="332" r:id="rId36"/>
    <p:sldId id="359" r:id="rId37"/>
    <p:sldId id="293" r:id="rId38"/>
    <p:sldId id="345" r:id="rId39"/>
    <p:sldId id="265" r:id="rId40"/>
    <p:sldId id="282" r:id="rId41"/>
    <p:sldId id="314" r:id="rId42"/>
    <p:sldId id="318" r:id="rId43"/>
    <p:sldId id="319" r:id="rId44"/>
    <p:sldId id="320" r:id="rId45"/>
    <p:sldId id="361" r:id="rId46"/>
    <p:sldId id="294" r:id="rId47"/>
    <p:sldId id="334" r:id="rId48"/>
    <p:sldId id="342" r:id="rId49"/>
    <p:sldId id="335" r:id="rId50"/>
    <p:sldId id="348" r:id="rId51"/>
    <p:sldId id="353" r:id="rId52"/>
    <p:sldId id="352" r:id="rId53"/>
    <p:sldId id="351" r:id="rId54"/>
    <p:sldId id="350" r:id="rId55"/>
    <p:sldId id="349" r:id="rId56"/>
    <p:sldId id="357" r:id="rId57"/>
    <p:sldId id="343" r:id="rId58"/>
    <p:sldId id="364" r:id="rId59"/>
    <p:sldId id="337" r:id="rId60"/>
    <p:sldId id="339" r:id="rId61"/>
    <p:sldId id="340" r:id="rId62"/>
    <p:sldId id="341" r:id="rId63"/>
    <p:sldId id="338" r:id="rId64"/>
    <p:sldId id="354" r:id="rId65"/>
    <p:sldId id="355" r:id="rId66"/>
    <p:sldId id="356" r:id="rId67"/>
    <p:sldId id="273" r:id="rId68"/>
    <p:sldId id="363" r:id="rId69"/>
    <p:sldId id="315" r:id="rId70"/>
    <p:sldId id="347" r:id="rId7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Lato" panose="020B0604020202020204" charset="0"/>
      <p:regular r:id="rId77"/>
      <p:bold r:id="rId78"/>
      <p:italic r:id="rId79"/>
      <p:boldItalic r:id="rId80"/>
    </p:embeddedFont>
    <p:embeddedFont>
      <p:font typeface="Montserrat" panose="020B0604020202020204" charset="-18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0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51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59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39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93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94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58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3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64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84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001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07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9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7.bin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we nyet to network issues</a:t>
            </a:r>
            <a:endParaRPr dirty="0"/>
          </a:p>
        </p:txBody>
      </p:sp>
      <p:sp>
        <p:nvSpPr>
          <p:cNvPr id="2" name="Google Shape;135;p13">
            <a:extLst>
              <a:ext uri="{FF2B5EF4-FFF2-40B4-BE49-F238E27FC236}">
                <a16:creationId xmlns:a16="http://schemas.microsoft.com/office/drawing/2014/main" id="{F5A51676-77E9-45FA-5980-64EC2EE07D86}"/>
              </a:ext>
            </a:extLst>
          </p:cNvPr>
          <p:cNvSpPr txBox="1">
            <a:spLocks/>
          </p:cNvSpPr>
          <p:nvPr/>
        </p:nvSpPr>
        <p:spPr>
          <a:xfrm>
            <a:off x="6045900" y="2367850"/>
            <a:ext cx="1311638" cy="105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200000"/>
              </a:lnSpc>
            </a:pPr>
            <a:r>
              <a:rPr lang="hu-HU" sz="1100" dirty="0"/>
              <a:t>Ötvös Bence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Somogyi Bánk</a:t>
            </a:r>
          </a:p>
          <a:p>
            <a:pPr marL="0" indent="0" algn="r">
              <a:lnSpc>
                <a:spcPct val="200000"/>
              </a:lnSpc>
            </a:pPr>
            <a:r>
              <a:rPr lang="hu-HU" sz="1100" dirty="0"/>
              <a:t>Fazekas Dominik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v_0_20260205091540">
            <a:hlinkClick r:id="" action="ppaction://media"/>
            <a:extLst>
              <a:ext uri="{FF2B5EF4-FFF2-40B4-BE49-F238E27FC236}">
                <a16:creationId xmlns:a16="http://schemas.microsoft.com/office/drawing/2014/main" id="{D7BC772E-0D79-4A1E-B02A-A8F6DE96E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594" y="949620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396460" y="641843"/>
            <a:ext cx="118173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Router</a:t>
            </a:r>
          </a:p>
        </p:txBody>
      </p:sp>
    </p:spTree>
    <p:extLst>
      <p:ext uri="{BB962C8B-B14F-4D97-AF65-F5344CB8AC3E}">
        <p14:creationId xmlns:p14="http://schemas.microsoft.com/office/powerpoint/2010/main" val="29920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3" y="1000073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AD4712-0D80-4A48-B463-F7B8678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6662" r="822" b="4522"/>
          <a:stretch/>
        </p:blipFill>
        <p:spPr>
          <a:xfrm>
            <a:off x="1704587" y="1307850"/>
            <a:ext cx="5734822" cy="3650594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8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4041241" y="850800"/>
            <a:ext cx="106150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SSH Teszt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9E42916-13DA-4102-BBDB-D050309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9" y="1153961"/>
            <a:ext cx="6063095" cy="37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4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26EF0C83-5197-45BC-9A56-0C2C3C4918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301750"/>
            <a:ext cx="3611880" cy="2540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6011493" y="993973"/>
            <a:ext cx="77136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5C70290-3E96-497F-ACCB-9EE1DF61062E}"/>
              </a:ext>
            </a:extLst>
          </p:cNvPr>
          <p:cNvSpPr txBox="1"/>
          <p:nvPr/>
        </p:nvSpPr>
        <p:spPr>
          <a:xfrm>
            <a:off x="6553753" y="3116940"/>
            <a:ext cx="811441" cy="307777"/>
          </a:xfrm>
          <a:prstGeom prst="rect">
            <a:avLst/>
          </a:prstGeom>
          <a:solidFill>
            <a:srgbClr val="A365D1"/>
          </a:solidFill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20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A2BE5F-8B59-4137-B5E2-1315877F3257}"/>
              </a:ext>
            </a:extLst>
          </p:cNvPr>
          <p:cNvSpPr txBox="1"/>
          <p:nvPr/>
        </p:nvSpPr>
        <p:spPr>
          <a:xfrm>
            <a:off x="5394804" y="3116940"/>
            <a:ext cx="811441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Vlan</a:t>
            </a:r>
            <a:r>
              <a:rPr lang="hu-HU" b="1" dirty="0">
                <a:solidFill>
                  <a:schemeClr val="bg1"/>
                </a:solidFill>
              </a:rPr>
              <a:t> 10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960120" y="1925740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Létrehoztunk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  <a:sym typeface="Montserrat"/>
              </a:rPr>
              <a:t>vlanokat</a:t>
            </a:r>
            <a:r>
              <a:rPr lang="hu-HU" sz="1800" b="1" dirty="0">
                <a:solidFill>
                  <a:schemeClr val="lt1"/>
                </a:solidFill>
                <a:latin typeface="Montserrat"/>
                <a:sym typeface="Montserrat"/>
              </a:rPr>
              <a:t> a hálózatok elkülönítése érdekében.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529640" y="321100"/>
            <a:ext cx="193354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élő eszközön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8FBDE97-4588-4076-AB7C-87AC5572B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92" y="655349"/>
            <a:ext cx="3825240" cy="28213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B89664-AD44-4A4C-9193-EA92BDC4BD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8" y="1169204"/>
            <a:ext cx="2682817" cy="179425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91E33F-B716-4B17-B39F-7DDEC59AE726}"/>
              </a:ext>
            </a:extLst>
          </p:cNvPr>
          <p:cNvSpPr txBox="1"/>
          <p:nvPr/>
        </p:nvSpPr>
        <p:spPr>
          <a:xfrm>
            <a:off x="1576572" y="861427"/>
            <a:ext cx="180530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Vlanok</a:t>
            </a:r>
            <a:r>
              <a:rPr lang="hu-HU" b="1" dirty="0">
                <a:solidFill>
                  <a:schemeClr val="tx1"/>
                </a:solidFill>
              </a:rPr>
              <a:t> létrehozása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59E1351-0E8F-45F4-AFFE-7D5682A135D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3789652"/>
            <a:ext cx="3923139" cy="9848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8CEEB3E-4BA5-4D26-8A94-BB56B079467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40" y="4016469"/>
            <a:ext cx="2548220" cy="758024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79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2) VLAN</a:t>
            </a:r>
            <a:endParaRPr b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8760A8-549D-4E4B-937F-82461787FF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b="7368"/>
          <a:stretch/>
        </p:blipFill>
        <p:spPr bwMode="auto">
          <a:xfrm>
            <a:off x="1914968" y="3751265"/>
            <a:ext cx="5310505" cy="670560"/>
          </a:xfrm>
          <a:prstGeom prst="rect">
            <a:avLst/>
          </a:prstGeom>
          <a:ln w="57150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6DCF86-60E0-4C2C-AE59-62775D01C5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1258297"/>
            <a:ext cx="3386028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B29DB7-22BA-47C2-A37C-58BA5F62E3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00" y="2546572"/>
            <a:ext cx="3384842" cy="49024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B3EB4A5-20A4-47A1-9160-B72CFE759F90}"/>
              </a:ext>
            </a:extLst>
          </p:cNvPr>
          <p:cNvSpPr txBox="1"/>
          <p:nvPr/>
        </p:nvSpPr>
        <p:spPr>
          <a:xfrm>
            <a:off x="3988627" y="950520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7EC94D5-FCE6-427C-9673-8C187B04FB60}"/>
              </a:ext>
            </a:extLst>
          </p:cNvPr>
          <p:cNvSpPr txBox="1"/>
          <p:nvPr/>
        </p:nvSpPr>
        <p:spPr>
          <a:xfrm>
            <a:off x="3988626" y="2238795"/>
            <a:ext cx="10807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Ruby-SW2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82D9A36-A6AF-4D00-8D9C-F9C1BD220C2F}"/>
              </a:ext>
            </a:extLst>
          </p:cNvPr>
          <p:cNvSpPr txBox="1"/>
          <p:nvPr/>
        </p:nvSpPr>
        <p:spPr>
          <a:xfrm>
            <a:off x="4135925" y="3438385"/>
            <a:ext cx="78258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Vlan</a:t>
            </a:r>
            <a:r>
              <a:rPr lang="hu-HU" b="1" dirty="0">
                <a:solidFill>
                  <a:schemeClr val="tx1"/>
                </a:solidFill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42700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793741" y="167211"/>
            <a:ext cx="1893467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Két port összefogva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63DFD80-4495-46DB-8C6C-E38AA8D7E3BA}"/>
              </a:ext>
            </a:extLst>
          </p:cNvPr>
          <p:cNvSpPr/>
          <p:nvPr/>
        </p:nvSpPr>
        <p:spPr>
          <a:xfrm>
            <a:off x="5376662" y="3159116"/>
            <a:ext cx="318591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Ruby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Switch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g1/0/23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g1/0/24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-es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konfiguráltuk</a:t>
            </a:r>
            <a:endParaRPr lang="hu-HU" sz="18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pic>
        <p:nvPicPr>
          <p:cNvPr id="8" name="image12.png">
            <a:extLst>
              <a:ext uri="{FF2B5EF4-FFF2-40B4-BE49-F238E27FC236}">
                <a16:creationId xmlns:a16="http://schemas.microsoft.com/office/drawing/2014/main" id="{BC5CDEFA-8CB2-4934-838D-AFD36B56F2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47352" y="543628"/>
            <a:ext cx="3786246" cy="239854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C58F8E0-ED73-4E85-975C-738AC5FC972B}"/>
              </a:ext>
            </a:extLst>
          </p:cNvPr>
          <p:cNvSpPr txBox="1"/>
          <p:nvPr/>
        </p:nvSpPr>
        <p:spPr>
          <a:xfrm>
            <a:off x="953518" y="1004367"/>
            <a:ext cx="286809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CB9EDB-580F-4D3B-B014-9842DC46619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2" y="1328525"/>
            <a:ext cx="3893820" cy="283337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7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5221866" y="1472467"/>
            <a:ext cx="244009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konfiguráció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FFBFB27-098A-49D1-9D83-221189FDF95E}"/>
              </a:ext>
            </a:extLst>
          </p:cNvPr>
          <p:cNvSpPr/>
          <p:nvPr/>
        </p:nvSpPr>
        <p:spPr>
          <a:xfrm>
            <a:off x="541206" y="2133777"/>
            <a:ext cx="3933804" cy="8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lt1"/>
                </a:solidFill>
                <a:latin typeface="Montserrat"/>
              </a:rPr>
              <a:t>Az </a:t>
            </a:r>
            <a:r>
              <a:rPr lang="hu-HU" sz="1800" b="1" dirty="0" err="1">
                <a:solidFill>
                  <a:schemeClr val="lt1"/>
                </a:solidFill>
                <a:latin typeface="Montserrat"/>
              </a:rPr>
              <a:t>etherchannel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Cisco-s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PAgP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’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fajtáját konfiguráltuk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BCEBFE-ED7D-41D6-8F70-F4D590376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0" y="1836951"/>
            <a:ext cx="3933804" cy="14695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36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50539" y="927423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SW1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0FA30FB-C708-4414-870C-6451EC15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0" y="1235200"/>
            <a:ext cx="5803200" cy="369024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6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3) </a:t>
            </a:r>
            <a:r>
              <a:rPr lang="hu-HU" b="1" dirty="0" err="1"/>
              <a:t>Etherchannel</a:t>
            </a:r>
            <a:endParaRPr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3C242FA-D8E9-446E-A130-CB3DE59D5A4A}"/>
              </a:ext>
            </a:extLst>
          </p:cNvPr>
          <p:cNvSpPr txBox="1"/>
          <p:nvPr/>
        </p:nvSpPr>
        <p:spPr>
          <a:xfrm>
            <a:off x="3450537" y="914075"/>
            <a:ext cx="224292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show </a:t>
            </a:r>
            <a:r>
              <a:rPr lang="hu-HU" b="1" dirty="0" err="1">
                <a:solidFill>
                  <a:schemeClr val="tx1"/>
                </a:solidFill>
              </a:rPr>
              <a:t>etherchannel</a:t>
            </a:r>
            <a:r>
              <a:rPr lang="hu-HU" b="1" dirty="0">
                <a:solidFill>
                  <a:schemeClr val="tx1"/>
                </a:solidFill>
              </a:rPr>
              <a:t> SW2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4CF2850-1CBD-4243-AB9A-FD292AE6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67" y="1221852"/>
            <a:ext cx="5801662" cy="369024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749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95E83-7A29-E224-5072-C0B3D3FE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Bevezető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B3F-4A4D-59BA-D889-829397F6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célja:  </a:t>
            </a:r>
            <a:r>
              <a:rPr lang="hu-HU" sz="1800" dirty="0"/>
              <a:t>Egy biztonságos, skálázható és nagy rendelkezésre állású hálózati infrastruktúra kialakítása. </a:t>
            </a:r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  </a:t>
            </a:r>
            <a:r>
              <a:rPr lang="hu-HU" sz="1800" dirty="0"/>
              <a:t>Ez a prezentáció bemutatja a hálózat részeit és azok kiépítésének a folyamatát 	</a:t>
            </a:r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5615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253B0E-6E8A-45CC-AE9C-1200074E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44" y="1100962"/>
            <a:ext cx="4282811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74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51F263-E28E-4645-BA7D-1F68C508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PORT SECURITY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85A022-5D67-4FD8-B783-B43FCF60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3822" y="703241"/>
            <a:ext cx="2382678" cy="295117"/>
          </a:xfrm>
        </p:spPr>
        <p:txBody>
          <a:bodyPr>
            <a:noAutofit/>
          </a:bodyPr>
          <a:lstStyle/>
          <a:p>
            <a:pPr marL="146050" indent="0">
              <a:buNone/>
            </a:pPr>
            <a:endParaRPr lang="hu-HU"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E5E121-CCB9-4ACB-A284-2F0809AA90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50" y="929907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D685D-7933-463E-8EF6-191BF73CDA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7" y="922800"/>
            <a:ext cx="4157717" cy="2204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 helye 2">
            <a:extLst>
              <a:ext uri="{FF2B5EF4-FFF2-40B4-BE49-F238E27FC236}">
                <a16:creationId xmlns:a16="http://schemas.microsoft.com/office/drawing/2014/main" id="{B6B574B9-E022-4F8D-8803-3E1F9CFF0DDF}"/>
              </a:ext>
            </a:extLst>
          </p:cNvPr>
          <p:cNvSpPr txBox="1">
            <a:spLocks/>
          </p:cNvSpPr>
          <p:nvPr/>
        </p:nvSpPr>
        <p:spPr>
          <a:xfrm>
            <a:off x="4386389" y="3327834"/>
            <a:ext cx="869245" cy="3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hu-HU" sz="1400">
                <a:solidFill>
                  <a:schemeClr val="tx1"/>
                </a:solidFill>
              </a:rPr>
              <a:t>config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CA54FCE-8560-4A59-826D-2DA31617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11" y="3708326"/>
            <a:ext cx="4762913" cy="13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15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9D87E1-BAC0-4150-B860-DB39FF2C21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881749"/>
            <a:ext cx="7038900" cy="197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AE41C9C-A463-4DA5-ABF3-DA0A2DB808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856088"/>
            <a:ext cx="7038900" cy="198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43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3838A3-4BAB-4DC7-8BD8-B7A39D6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GLBP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89E63A-7CB6-4815-A0C2-4F2F92D5A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2177BF45-D35C-4EEB-A59E-EEF5AC88B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1122" y="471336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736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DF59647-10CD-4A78-9003-6E861D75EB84}"/>
              </a:ext>
            </a:extLst>
          </p:cNvPr>
          <p:cNvSpPr/>
          <p:nvPr/>
        </p:nvSpPr>
        <p:spPr>
          <a:xfrm>
            <a:off x="2244713" y="1235200"/>
            <a:ext cx="4654570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sz="2000" b="1" dirty="0">
                <a:solidFill>
                  <a:schemeClr val="lt1"/>
                </a:solidFill>
                <a:latin typeface="Montserrat"/>
              </a:rPr>
              <a:t>Dinamikus forgalomirányításnak </a:t>
            </a:r>
            <a:r>
              <a:rPr lang="hu-HU" sz="2000" b="1" dirty="0">
                <a:solidFill>
                  <a:schemeClr val="tx2"/>
                </a:solidFill>
                <a:latin typeface="Montserrat"/>
              </a:rPr>
              <a:t>OSPF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-</a:t>
            </a:r>
            <a:r>
              <a:rPr lang="hu-HU" sz="2000" b="1" dirty="0" err="1">
                <a:solidFill>
                  <a:schemeClr val="lt1"/>
                </a:solidFill>
                <a:latin typeface="Montserrat"/>
              </a:rPr>
              <a:t>et</a:t>
            </a:r>
            <a:r>
              <a:rPr lang="hu-HU" sz="2000" b="1" dirty="0">
                <a:solidFill>
                  <a:schemeClr val="lt1"/>
                </a:solidFill>
                <a:latin typeface="Montserrat"/>
              </a:rPr>
              <a:t> alkalmaztunk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24A1D5-8FA0-4D19-9F4A-FC793DE41C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1" y="2876550"/>
            <a:ext cx="3736975" cy="9906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55772" y="2571750"/>
            <a:ext cx="263245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ALTER_ROUTE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8114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5) OSPF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3222110" y="1276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1C82D05-A5A7-4AD3-BDC0-29241222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626119"/>
            <a:ext cx="7742591" cy="3025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E8172623-DC78-4A22-8017-7C363F54EB8B}"/>
              </a:ext>
            </a:extLst>
          </p:cNvPr>
          <p:cNvSpPr/>
          <p:nvPr/>
        </p:nvSpPr>
        <p:spPr>
          <a:xfrm>
            <a:off x="815163" y="244548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76BB3D3B-9155-4A80-AC27-4887DC4D33CD}"/>
              </a:ext>
            </a:extLst>
          </p:cNvPr>
          <p:cNvSpPr/>
          <p:nvPr/>
        </p:nvSpPr>
        <p:spPr>
          <a:xfrm>
            <a:off x="4313274" y="3228775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6FFAC85-990A-4283-B6FC-110B750182FB}"/>
              </a:ext>
            </a:extLst>
          </p:cNvPr>
          <p:cNvSpPr/>
          <p:nvPr/>
        </p:nvSpPr>
        <p:spPr>
          <a:xfrm>
            <a:off x="5220139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4EDACA5B-FBAD-4FA7-A3E9-A0BC76D8B107}"/>
              </a:ext>
            </a:extLst>
          </p:cNvPr>
          <p:cNvSpPr/>
          <p:nvPr/>
        </p:nvSpPr>
        <p:spPr>
          <a:xfrm>
            <a:off x="3512288" y="3916348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98F99016-B624-4B54-916F-9E008BC49E41}"/>
              </a:ext>
            </a:extLst>
          </p:cNvPr>
          <p:cNvSpPr/>
          <p:nvPr/>
        </p:nvSpPr>
        <p:spPr>
          <a:xfrm>
            <a:off x="4313274" y="2199902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8CA0AAB1-C25B-46F0-B869-D6F3A11EFB79}"/>
              </a:ext>
            </a:extLst>
          </p:cNvPr>
          <p:cNvSpPr/>
          <p:nvPr/>
        </p:nvSpPr>
        <p:spPr>
          <a:xfrm>
            <a:off x="7570381" y="2387744"/>
            <a:ext cx="701749" cy="63795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2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405644" y="79771"/>
            <a:ext cx="269977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OSPF-el konfigurált eszközök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EC2611C-E0CB-43D0-9104-00B3268C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76" y="452706"/>
            <a:ext cx="4541914" cy="187468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17C7F824-F8DC-4E60-B2A6-0E06FA40B3AD}"/>
              </a:ext>
            </a:extLst>
          </p:cNvPr>
          <p:cNvSpPr/>
          <p:nvPr/>
        </p:nvSpPr>
        <p:spPr>
          <a:xfrm>
            <a:off x="932831" y="816321"/>
            <a:ext cx="3933804" cy="129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tx2"/>
                </a:solidFill>
                <a:latin typeface="Montserrat"/>
              </a:rPr>
              <a:t>Blake-R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ALTER_ROUTE 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közötti </a:t>
            </a:r>
            <a:r>
              <a:rPr lang="hu-HU" sz="1800" b="1" dirty="0" err="1">
                <a:solidFill>
                  <a:schemeClr val="tx2"/>
                </a:solidFill>
                <a:latin typeface="Montserrat"/>
              </a:rPr>
              <a:t>Serial</a:t>
            </a:r>
            <a:r>
              <a:rPr lang="hu-HU" sz="1800" b="1" dirty="0">
                <a:solidFill>
                  <a:schemeClr val="lt1"/>
                </a:solidFill>
                <a:latin typeface="Montserrat"/>
              </a:rPr>
              <a:t> vonalon alkalmaztuk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8664E68-977A-44F4-B97A-110BC02B7CA0}"/>
              </a:ext>
            </a:extLst>
          </p:cNvPr>
          <p:cNvSpPr txBox="1"/>
          <p:nvPr/>
        </p:nvSpPr>
        <p:spPr>
          <a:xfrm>
            <a:off x="1666436" y="2099020"/>
            <a:ext cx="210347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élő berendezésen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369ABF6-CC85-43CB-B5F7-C4A474A753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2" y="2471956"/>
            <a:ext cx="4089997" cy="253291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38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5358451" y="1725503"/>
            <a:ext cx="166744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konfiguráció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21F517-F7B4-4CAC-8724-3F3CC0D7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33280"/>
            <a:ext cx="3240347" cy="107693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638196" y="2133488"/>
            <a:ext cx="3933804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routerek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Se0/1/0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portjain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konfiguráltuk</a:t>
            </a:r>
          </a:p>
        </p:txBody>
      </p:sp>
    </p:spTree>
    <p:extLst>
      <p:ext uri="{BB962C8B-B14F-4D97-AF65-F5344CB8AC3E}">
        <p14:creationId xmlns:p14="http://schemas.microsoft.com/office/powerpoint/2010/main" val="40768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99329" y="3070046"/>
            <a:ext cx="54534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274409" y="956819"/>
            <a:ext cx="595181" cy="3790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b="1" dirty="0">
                <a:solidFill>
                  <a:schemeClr val="tx1"/>
                </a:solidFill>
                <a:latin typeface="Montserrat"/>
              </a:rPr>
              <a:t>PPP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BE6763-3B69-4D35-8ED6-4D6EFCAC87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2" y="3395330"/>
            <a:ext cx="4267200" cy="1587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F90BC3A-4DB6-43FB-90C5-99C88A3DC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2" y="1335897"/>
            <a:ext cx="4419600" cy="1691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6) PPP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259752" y="997783"/>
            <a:ext cx="97174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PPP </a:t>
            </a:r>
            <a:r>
              <a:rPr lang="hu-HU" b="1" dirty="0" err="1">
                <a:solidFill>
                  <a:schemeClr val="tx1"/>
                </a:solidFill>
              </a:rPr>
              <a:t>ping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61661B-5EE2-49CD-BA7F-0847A6DC39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3" y="1305560"/>
            <a:ext cx="5760720" cy="126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64D9948-2D6A-4161-9087-D641E0471C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62" y="3111795"/>
            <a:ext cx="5760720" cy="1325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4FCDC3-C4A1-4D8E-93C5-5421E9B8D78F}"/>
              </a:ext>
            </a:extLst>
          </p:cNvPr>
          <p:cNvSpPr txBox="1"/>
          <p:nvPr/>
        </p:nvSpPr>
        <p:spPr>
          <a:xfrm>
            <a:off x="4380614" y="2845733"/>
            <a:ext cx="933269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PPP </a:t>
            </a:r>
            <a:r>
              <a:rPr lang="hu-HU" dirty="0" err="1">
                <a:solidFill>
                  <a:schemeClr val="tx1"/>
                </a:solidFill>
              </a:rPr>
              <a:t>ping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E33-5058-7E2B-56A9-6A71FB01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78F2-CAB9-BF60-0FE9-63A61575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Dokumentáció részei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9699-301B-4252-E0B9-1E08B33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24723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 szimulációja: </a:t>
            </a:r>
            <a:r>
              <a:rPr lang="hu-HU" sz="1800" b="1" dirty="0">
                <a:solidFill>
                  <a:schemeClr val="bg1"/>
                </a:solidFill>
              </a:rPr>
              <a:t>Projekt.pkt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Word dokumentáció: </a:t>
            </a:r>
            <a:r>
              <a:rPr lang="hu-HU" sz="1800" b="1" dirty="0">
                <a:solidFill>
                  <a:schemeClr val="bg1"/>
                </a:solidFill>
              </a:rPr>
              <a:t>Projekt_Word.pdf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Tesztelési dokumentáció: </a:t>
            </a:r>
            <a:r>
              <a:rPr lang="hu-HU" sz="1800" b="1" dirty="0">
                <a:solidFill>
                  <a:schemeClr val="bg1"/>
                </a:solidFill>
              </a:rPr>
              <a:t>Teszteles.pdf</a:t>
            </a:r>
          </a:p>
          <a:p>
            <a:endParaRPr lang="hu-HU" sz="1800" b="1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Prezentáció: </a:t>
            </a:r>
            <a:r>
              <a:rPr lang="hu-HU" sz="1800" b="1" dirty="0">
                <a:solidFill>
                  <a:schemeClr val="bg1"/>
                </a:solidFill>
              </a:rPr>
              <a:t>Prezi.pptx</a:t>
            </a:r>
            <a:endParaRPr lang="hu-HU" sz="1800" dirty="0">
              <a:solidFill>
                <a:schemeClr val="bg1"/>
              </a:solidFill>
            </a:endParaRPr>
          </a:p>
          <a:p>
            <a:endParaRPr lang="hu-HU" sz="1800" dirty="0"/>
          </a:p>
          <a:p>
            <a:endParaRPr lang="hu-HU" sz="1800" dirty="0"/>
          </a:p>
          <a:p>
            <a:pPr marL="14605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8352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546491" y="46236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4806159" y="3712230"/>
            <a:ext cx="433784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-t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Ruby-R2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és </a:t>
            </a:r>
            <a:r>
              <a:rPr lang="hu-HU" sz="1800" b="1" dirty="0">
                <a:solidFill>
                  <a:schemeClr val="tx2"/>
                </a:solidFill>
                <a:latin typeface="Montserrat"/>
              </a:rPr>
              <a:t>Weiss-R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között konfiguráltuk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FFB5AB-9C17-4D09-8968-0912C2FC016B}"/>
              </a:ext>
            </a:extLst>
          </p:cNvPr>
          <p:cNvSpPr txBox="1"/>
          <p:nvPr/>
        </p:nvSpPr>
        <p:spPr>
          <a:xfrm>
            <a:off x="1160410" y="1235200"/>
            <a:ext cx="2319866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élő berendezésen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E51DAB-6AEE-4590-A68E-871C63992B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1" y="1607500"/>
            <a:ext cx="4284345" cy="30480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74B97CB-8EB0-429B-9FF2-66601613F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77" y="406272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211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6459417" y="76818"/>
            <a:ext cx="769763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0FC2894-2183-4EFE-909B-924DFC60C322}"/>
              </a:ext>
            </a:extLst>
          </p:cNvPr>
          <p:cNvSpPr/>
          <p:nvPr/>
        </p:nvSpPr>
        <p:spPr>
          <a:xfrm>
            <a:off x="595666" y="2140800"/>
            <a:ext cx="4337841" cy="46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800" b="1" dirty="0">
                <a:solidFill>
                  <a:schemeClr val="bg1"/>
                </a:solidFill>
                <a:latin typeface="Montserrat"/>
              </a:rPr>
              <a:t>A </a:t>
            </a:r>
            <a:r>
              <a:rPr lang="hu-HU" sz="1800" b="1" dirty="0" err="1">
                <a:solidFill>
                  <a:schemeClr val="bg1"/>
                </a:solidFill>
                <a:latin typeface="Montserrat"/>
              </a:rPr>
              <a:t>tunnel</a:t>
            </a:r>
            <a:r>
              <a:rPr lang="hu-HU" sz="1800" b="1" dirty="0">
                <a:solidFill>
                  <a:schemeClr val="bg1"/>
                </a:solidFill>
                <a:latin typeface="Montserrat"/>
              </a:rPr>
              <a:t> ”igazi” útvonala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8048C256-DF6B-46B3-894E-8482859E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77" y="406271"/>
            <a:ext cx="4267570" cy="269009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627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47077E-6131-4A4F-8E86-99C3B38F9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5" y="2752754"/>
            <a:ext cx="4635500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7F32F8-AF2B-4AD8-B0B2-7CB70F60E2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8" y="628877"/>
            <a:ext cx="4737100" cy="181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60C82E5-B378-44DE-948D-513711125503}"/>
              </a:ext>
            </a:extLst>
          </p:cNvPr>
          <p:cNvSpPr txBox="1"/>
          <p:nvPr/>
        </p:nvSpPr>
        <p:spPr>
          <a:xfrm>
            <a:off x="4992510" y="321100"/>
            <a:ext cx="1226618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Tunnel</a:t>
            </a:r>
            <a:r>
              <a:rPr lang="hu-HU" b="1" dirty="0">
                <a:solidFill>
                  <a:schemeClr val="tx1"/>
                </a:solidFill>
              </a:rPr>
              <a:t> teszt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992F0D3-703B-4B90-89DE-30A9C1253400}"/>
              </a:ext>
            </a:extLst>
          </p:cNvPr>
          <p:cNvSpPr txBox="1"/>
          <p:nvPr/>
        </p:nvSpPr>
        <p:spPr>
          <a:xfrm>
            <a:off x="1490134" y="2390746"/>
            <a:ext cx="1069524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Tunnel</a:t>
            </a:r>
            <a:r>
              <a:rPr lang="hu-HU" dirty="0">
                <a:solidFill>
                  <a:schemeClr val="tx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839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 7) </a:t>
            </a:r>
            <a:r>
              <a:rPr lang="hu-HU" b="1" dirty="0" err="1"/>
              <a:t>Tunnel</a:t>
            </a:r>
            <a:endParaRPr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4C4AF-B41C-4FE1-B686-4E08211C5A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075180"/>
            <a:ext cx="3901440" cy="32004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A220006-52BD-4069-9B5A-5AC69E9E5B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28" y="1910000"/>
            <a:ext cx="3939540" cy="28956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3314DA4-1C0A-4981-A472-C3F861D368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0" y="2703610"/>
            <a:ext cx="2677795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6093CD1-7F8B-4088-B18A-5C75819A413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87" y="4066741"/>
            <a:ext cx="2827020" cy="87630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1BF8F63-1BE9-4C56-BC28-F993EA93526F}"/>
              </a:ext>
            </a:extLst>
          </p:cNvPr>
          <p:cNvSpPr txBox="1"/>
          <p:nvPr/>
        </p:nvSpPr>
        <p:spPr>
          <a:xfrm>
            <a:off x="5621323" y="720849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8347061-71AA-44E4-AA1E-B422D2F618F3}"/>
              </a:ext>
            </a:extLst>
          </p:cNvPr>
          <p:cNvSpPr txBox="1"/>
          <p:nvPr/>
        </p:nvSpPr>
        <p:spPr>
          <a:xfrm>
            <a:off x="5621323" y="1583792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7F18054-A0C7-4858-B399-5E7FF818ADF4}"/>
              </a:ext>
            </a:extLst>
          </p:cNvPr>
          <p:cNvSpPr txBox="1"/>
          <p:nvPr/>
        </p:nvSpPr>
        <p:spPr>
          <a:xfrm>
            <a:off x="5093916" y="3758750"/>
            <a:ext cx="891591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Weiss-R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F8F206A-687E-4F8D-86FE-46DDA48776CD}"/>
              </a:ext>
            </a:extLst>
          </p:cNvPr>
          <p:cNvSpPr txBox="1"/>
          <p:nvPr/>
        </p:nvSpPr>
        <p:spPr>
          <a:xfrm>
            <a:off x="4990450" y="2347376"/>
            <a:ext cx="920445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/>
                </a:solidFill>
              </a:rPr>
              <a:t>Ruby-R2</a:t>
            </a:r>
          </a:p>
        </p:txBody>
      </p:sp>
    </p:spTree>
    <p:extLst>
      <p:ext uri="{BB962C8B-B14F-4D97-AF65-F5344CB8AC3E}">
        <p14:creationId xmlns:p14="http://schemas.microsoft.com/office/powerpoint/2010/main" val="4138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BB9A47-288C-4E7D-94AD-94E597F9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B1210E-79B5-4D25-8E12-F5536F3A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47603C-1F0E-42F5-9074-2A900298B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963930"/>
            <a:ext cx="4612852" cy="351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0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EE4A80-DD66-40A2-A9DB-6839D33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F07875-1CA0-4159-B537-06FD43E1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257" y="1293488"/>
            <a:ext cx="931609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ASA </a:t>
            </a:r>
            <a:r>
              <a:rPr lang="hu-HU" sz="1400" dirty="0" err="1">
                <a:solidFill>
                  <a:schemeClr val="tx1"/>
                </a:solidFill>
              </a:rPr>
              <a:t>ip</a:t>
            </a:r>
            <a:endParaRPr lang="hu-HU" sz="1400" dirty="0">
              <a:solidFill>
                <a:schemeClr val="tx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FC76E-D8D2-428C-A50D-83BE22F7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7" y="1656338"/>
            <a:ext cx="8410223" cy="284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0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DA5642-9366-4D50-98F8-0EC2FF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7" y="74863"/>
            <a:ext cx="7038900" cy="914100"/>
          </a:xfrm>
        </p:spPr>
        <p:txBody>
          <a:bodyPr/>
          <a:lstStyle/>
          <a:p>
            <a:r>
              <a:rPr lang="hu-HU" b="1" dirty="0"/>
              <a:t>RUBY és WEISS összeköttetés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95A361-DB29-492B-91DE-A6E7BFF7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FD9FF20-E2C9-4626-AB24-37C51FCE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2984206"/>
            <a:ext cx="4323586" cy="1997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1AEEDD-9B13-43ED-8B2C-0BD139C7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37" y="531913"/>
            <a:ext cx="5351766" cy="2472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23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10D9C-41ED-E0EB-3759-43E15544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C5740-8142-9C86-1469-2C7B426002F7}"/>
              </a:ext>
            </a:extLst>
          </p:cNvPr>
          <p:cNvSpPr txBox="1"/>
          <p:nvPr/>
        </p:nvSpPr>
        <p:spPr>
          <a:xfrm>
            <a:off x="1214991" y="1508167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92D050"/>
                </a:solidFill>
                <a:latin typeface="Montserrat"/>
                <a:sym typeface="Montserrat"/>
              </a:rPr>
              <a:t>2. Weiss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83F0-CEA5-4AAB-337B-0335753B5DC1}"/>
              </a:ext>
            </a:extLst>
          </p:cNvPr>
          <p:cNvSpPr txBox="1"/>
          <p:nvPr/>
        </p:nvSpPr>
        <p:spPr>
          <a:xfrm>
            <a:off x="1723944" y="231189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92D050"/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rgbClr val="92D050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DHCP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2D050"/>
                </a:solidFill>
                <a:latin typeface="Montserrat"/>
                <a:sym typeface="Montserrat"/>
              </a:rPr>
              <a:t>Tunnel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0FEC-7FFC-FC33-9E90-8B579053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53" y="508847"/>
            <a:ext cx="2192404" cy="440523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79280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B223-5A06-4AD6-8DE9-D00A679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weiss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9FA196-946A-46E3-A905-34285BF20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5087968-1C45-46FA-9AD6-AA32A517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38" y="929975"/>
            <a:ext cx="5354523" cy="4021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80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30A5-86BC-5AF0-42EC-DB67CD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467EEB-A35B-D106-BC66-C273C061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Hálózati topológia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B8E0-60EE-AF3A-C1F5-93305507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134" y="854439"/>
            <a:ext cx="6511629" cy="4116674"/>
          </a:xfrm>
          <a:prstGeom prst="rect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24283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0AF5091-3FAA-4A5F-B1D5-2CA08B72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39" y="1861997"/>
            <a:ext cx="3414922" cy="14195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61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D9AF142-0502-424E-AD82-ECAA301B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6" y="1085960"/>
            <a:ext cx="7180088" cy="358654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3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Wifi-Router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48DFA9-29C0-4D53-B1F9-B67A823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14" y="1545231"/>
            <a:ext cx="7513971" cy="280440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32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721A3E-9C28-4E04-A967-076D9FB71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99"/>
          <a:stretch/>
        </p:blipFill>
        <p:spPr>
          <a:xfrm>
            <a:off x="2331386" y="266494"/>
            <a:ext cx="4481227" cy="461051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55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Wifi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6" name="Szöveg helye 2">
            <a:extLst>
              <a:ext uri="{FF2B5EF4-FFF2-40B4-BE49-F238E27FC236}">
                <a16:creationId xmlns:a16="http://schemas.microsoft.com/office/drawing/2014/main" id="{5D489620-0E2E-4489-9347-9C228F9C1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8928" y="742950"/>
            <a:ext cx="664352" cy="362850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hu-HU" sz="1400" dirty="0">
                <a:solidFill>
                  <a:schemeClr val="tx1"/>
                </a:solidFill>
              </a:rPr>
              <a:t>Wifi</a:t>
            </a:r>
          </a:p>
        </p:txBody>
      </p:sp>
      <p:pic>
        <p:nvPicPr>
          <p:cNvPr id="3" name="lv_0_20260205091508">
            <a:hlinkClick r:id="" action="ppaction://media"/>
            <a:extLst>
              <a:ext uri="{FF2B5EF4-FFF2-40B4-BE49-F238E27FC236}">
                <a16:creationId xmlns:a16="http://schemas.microsoft.com/office/drawing/2014/main" id="{46404076-E510-4E79-872E-184A69C1C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2531" y="728774"/>
            <a:ext cx="36576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45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731-C3E2-EF04-B39B-876F9DE2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410E59-87B1-D9AD-8BA6-B136AF5AEA43}"/>
              </a:ext>
            </a:extLst>
          </p:cNvPr>
          <p:cNvSpPr txBox="1"/>
          <p:nvPr/>
        </p:nvSpPr>
        <p:spPr>
          <a:xfrm>
            <a:off x="1214991" y="1508167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3. Blake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F113D-2D29-6A12-AFE8-3BB0626A483F}"/>
              </a:ext>
            </a:extLst>
          </p:cNvPr>
          <p:cNvSpPr txBox="1"/>
          <p:nvPr/>
        </p:nvSpPr>
        <p:spPr>
          <a:xfrm>
            <a:off x="1723944" y="2311895"/>
            <a:ext cx="2339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4">
                  <a:lumMod val="9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Linux Server</a:t>
            </a:r>
          </a:p>
          <a:p>
            <a:pPr marL="285750" indent="-285750">
              <a:buClr>
                <a:schemeClr val="accent4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4">
                    <a:lumMod val="90000"/>
                  </a:schemeClr>
                </a:solidFill>
                <a:latin typeface="Montserrat"/>
                <a:sym typeface="Montserrat"/>
              </a:rPr>
              <a:t>Windows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FAD6A-695A-1587-84A0-EF550DC9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1"/>
          <a:stretch>
            <a:fillRect/>
          </a:stretch>
        </p:blipFill>
        <p:spPr>
          <a:xfrm>
            <a:off x="5575705" y="434715"/>
            <a:ext cx="2717947" cy="4274070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4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F9918F-6417-44DE-8E9E-E280C8D2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Blake telephely fizikai eszközökön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0F0E5-FE11-41FC-98F5-1FF75775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991D6C-09C6-4D95-842E-9DC90479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1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9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C08BC-4FB7-412B-9E81-D5C17BBE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63D9DE-302E-431B-A2D9-28EB9496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90C46F1-5E30-440C-ADFD-22837CB1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26" y="914100"/>
            <a:ext cx="5204148" cy="383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4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73379-0DA8-4BDE-BA06-E25DA10D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71779F-62A5-4307-AE98-BEE04F0FA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2B17B3-28B8-4860-8252-0479345C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32068"/>
            <a:ext cx="5658184" cy="31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E6B3A1-547C-4C6F-A632-C7550E03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51" y="209620"/>
            <a:ext cx="4158749" cy="4670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83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8B90-8629-A239-6546-5AE843C3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0BD43-DEB3-0CCB-7147-6E6D09A7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Megvalósításhoz használt eszközök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F637-46AA-EAE9-0648-D11A7593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4" y="1920881"/>
            <a:ext cx="8390992" cy="200654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A2379F-365D-40F2-88F9-6A9B55E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78" y="867206"/>
            <a:ext cx="6120465" cy="406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25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701F8-548B-4E02-92FC-13F0AA9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354B49-994A-4D8F-AF76-3B052947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F150F4-7C9A-4830-80FB-0921F6F8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10" y="879202"/>
            <a:ext cx="6450090" cy="3966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49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9DD273-21A9-43DF-AEC6-7EA524C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73871BE-2C1C-4390-A943-E2FF645B5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D8049B-6A46-44D8-BE0F-2FDC057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8555" cy="400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2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16897-0BEA-4663-AAEB-7C379FBC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2BFECB-A701-49A9-96BF-A377522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742DB3-2D66-4C91-9B99-1CE43C17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50800"/>
            <a:ext cx="7130574" cy="403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9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5E39-0AE1-4162-9377-835249C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6375DC-36D8-488D-ABE7-4E44099A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C1F3B2-BC38-479F-AD91-873DE0B7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9" y="152400"/>
            <a:ext cx="4318173" cy="483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90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server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239D30-F7EF-4FB8-8D64-536C0764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896352"/>
            <a:ext cx="6854128" cy="3853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06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FDC9E-CD0D-4E83-9F3C-7306B1D5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Windows DNS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AF9442D-1262-4035-B245-F5BCB1972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D81DFB-089A-4355-A5D9-50D0A5CE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959556"/>
            <a:ext cx="8771582" cy="3625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05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2B85B6-DBCF-496D-BE67-F7803CE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38" y="1010200"/>
            <a:ext cx="5574323" cy="402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8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4BAB1-9E57-43D9-9A5D-4DF49D6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DC3DAF-90F3-443C-A628-D1BC8DAD6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E06EADB-7455-4B1E-A51F-292115D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18" y="958144"/>
            <a:ext cx="6574564" cy="3931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31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6A558C-3CA6-453F-8790-9A9E795B7C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17023"/>
            <a:ext cx="5760720" cy="360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10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E6ED-5CE5-9E95-3CD1-285F248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D78AF-EA55-4161-8223-40CA2F8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táblázat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FAB920A-901C-4F7D-A7F7-5EB2006C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90" y="655223"/>
            <a:ext cx="5117777" cy="437131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83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25176-CB15-48A5-B50B-7F0DA124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CAF70-6FE2-496A-AEB2-E82BE6F0B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FD37CD-AC7F-49AF-8D07-CC9A0E8159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058358"/>
            <a:ext cx="6120271" cy="35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2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B8072-1C5B-4838-B5E1-0C4BEF88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55F9C-A025-461A-9986-3B27DC276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7100EF2-F371-49E0-A801-5244CD1ADA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872585"/>
            <a:ext cx="5983833" cy="3877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0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78DA9-11A0-42A3-A167-ECDD6D5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7FEB20-0729-4C3C-BBDE-8C0FA68D2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F66D91-1B76-48B1-A537-DDAFA5F5E5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9" y="1307849"/>
            <a:ext cx="7038899" cy="291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52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B08732-2CA8-493A-AA60-8D0A44A9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SZERVER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7F73D6-1ED0-4829-8421-0937319F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0A03F1-732C-454E-BEC6-A25B14AC67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1" y="1057644"/>
            <a:ext cx="7038900" cy="1424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E2781CD-A7D9-42AB-BD51-C8F9BF8BF8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8" y="2844801"/>
            <a:ext cx="7038899" cy="1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8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B87F02-4F6D-467A-9E01-F8EC4001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2" y="1307850"/>
            <a:ext cx="8907656" cy="3258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299412" y="938107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83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22668573-2475-408D-9BCD-481E649C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7" y="495956"/>
            <a:ext cx="5796937" cy="4195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KEA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AB9D29-016E-4E31-AD87-724B7BEE3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626790" y="135841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2785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F3B037B-DD8B-4F1F-8992-E0FA43C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5" y="1038579"/>
            <a:ext cx="8327164" cy="3925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20BD6D-967B-4D2B-A5AF-4D614C1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LINUX SANBA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92EFE2BE-34CC-4A71-B2A6-646AC2EC5F85}"/>
              </a:ext>
            </a:extLst>
          </p:cNvPr>
          <p:cNvSpPr txBox="1">
            <a:spLocks/>
          </p:cNvSpPr>
          <p:nvPr/>
        </p:nvSpPr>
        <p:spPr>
          <a:xfrm>
            <a:off x="5863633" y="665928"/>
            <a:ext cx="954634" cy="3697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u-HU" sz="1400" b="1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7434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6A3265-B013-4B58-A252-D97F7677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Telephelyek közti </a:t>
            </a:r>
            <a:r>
              <a:rPr lang="hu-HU" dirty="0" err="1"/>
              <a:t>pingelés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0519A4-550D-484C-B031-D11AE8DF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lv_0_20260205113829 (1)">
            <a:hlinkClick r:id="" action="ppaction://media"/>
            <a:extLst>
              <a:ext uri="{FF2B5EF4-FFF2-40B4-BE49-F238E27FC236}">
                <a16:creationId xmlns:a16="http://schemas.microsoft.com/office/drawing/2014/main" id="{F49DAB0F-378A-4CDC-AD63-DB1867DD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" y="1092150"/>
            <a:ext cx="850423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5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3C974-16E9-4DA4-B2DC-3838290B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38" y="127685"/>
            <a:ext cx="7038900" cy="914100"/>
          </a:xfrm>
        </p:spPr>
        <p:txBody>
          <a:bodyPr/>
          <a:lstStyle/>
          <a:p>
            <a:pPr algn="ctr"/>
            <a:r>
              <a:rPr lang="hu-HU" b="1" dirty="0"/>
              <a:t>GitHub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852A48-E8CE-454A-82C8-32E757BF6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8B75071-EA5B-490C-ACD6-E79FC5F8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2" y="751563"/>
            <a:ext cx="6607876" cy="426425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56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57EC-F6AF-9336-9E54-15643F7E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745DB-8230-4068-05CF-2234C55B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99" y="60260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hu-H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Projekt részeinek bemutatása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CFCED-88FD-7554-04DE-A82B3D87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91" y="734518"/>
            <a:ext cx="2579410" cy="4086693"/>
          </a:xfrm>
          <a:prstGeom prst="rect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35669-C8C7-2DC2-3357-DE62C3D121ED}"/>
              </a:ext>
            </a:extLst>
          </p:cNvPr>
          <p:cNvSpPr txBox="1"/>
          <p:nvPr/>
        </p:nvSpPr>
        <p:spPr>
          <a:xfrm>
            <a:off x="1214991" y="1339827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1. Ruby telephely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2509F-4035-F827-ED5C-87E19C0F4865}"/>
              </a:ext>
            </a:extLst>
          </p:cNvPr>
          <p:cNvSpPr txBox="1"/>
          <p:nvPr/>
        </p:nvSpPr>
        <p:spPr>
          <a:xfrm>
            <a:off x="1723944" y="2143555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Használt technológiák:</a:t>
            </a:r>
          </a:p>
          <a:p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SSH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Vlan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Etherchannel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Port </a:t>
            </a:r>
            <a:r>
              <a:rPr lang="hu-HU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security</a:t>
            </a:r>
            <a:endParaRPr lang="hu-HU" dirty="0">
              <a:solidFill>
                <a:schemeClr val="accent1">
                  <a:lumMod val="20000"/>
                  <a:lumOff val="80000"/>
                </a:schemeClr>
              </a:solidFill>
              <a:latin typeface="Montserrat"/>
              <a:sym typeface="Montserrat"/>
            </a:endParaRP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GLBP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OSPF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PPP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GRE Tunnel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NAT</a:t>
            </a:r>
          </a:p>
          <a:p>
            <a:pPr marL="285750" indent="-28575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"/>
                <a:sym typeface="Montserrat"/>
              </a:rPr>
              <a:t>ASA tűzfal</a:t>
            </a:r>
          </a:p>
        </p:txBody>
      </p:sp>
    </p:spTree>
    <p:extLst>
      <p:ext uri="{BB962C8B-B14F-4D97-AF65-F5344CB8AC3E}">
        <p14:creationId xmlns:p14="http://schemas.microsoft.com/office/powerpoint/2010/main" val="33242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75E16-D67F-4349-8172-0CEC00B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C4E357-A00B-4166-9324-A90967CB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3400" y="1384670"/>
            <a:ext cx="7038900" cy="2911200"/>
          </a:xfrm>
        </p:spPr>
        <p:txBody>
          <a:bodyPr>
            <a:normAutofit/>
          </a:bodyPr>
          <a:lstStyle/>
          <a:p>
            <a:r>
              <a:rPr lang="hu-HU" sz="1400" dirty="0"/>
              <a:t>Amik segítettek nekünk</a:t>
            </a:r>
          </a:p>
          <a:p>
            <a:endParaRPr lang="hu-HU" sz="1400" dirty="0"/>
          </a:p>
          <a:p>
            <a:r>
              <a:rPr lang="hu-HU" sz="1400" dirty="0"/>
              <a:t>Nehézségeink</a:t>
            </a:r>
          </a:p>
          <a:p>
            <a:endParaRPr lang="hu-HU" sz="1400" dirty="0"/>
          </a:p>
          <a:p>
            <a:r>
              <a:rPr lang="hu-HU" sz="1400" dirty="0" err="1"/>
              <a:t>Erösségeink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/>
              <a:t>Tanárok </a:t>
            </a:r>
            <a:r>
              <a:rPr lang="hu-HU" sz="1400" dirty="0" err="1"/>
              <a:t>segítséhe</a:t>
            </a:r>
            <a:endParaRPr lang="hu-HU" sz="14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0DA27CA-D8D0-488F-8857-C616A08E9278}"/>
              </a:ext>
            </a:extLst>
          </p:cNvPr>
          <p:cNvSpPr/>
          <p:nvPr/>
        </p:nvSpPr>
        <p:spPr>
          <a:xfrm>
            <a:off x="2948940" y="1449610"/>
            <a:ext cx="2697480" cy="27584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4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  <a:r>
              <a:rPr lang="hu-H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telephely fizikai eszközökön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21A655-2058-48A2-90C4-65C41BD2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9" y="975165"/>
            <a:ext cx="5331944" cy="400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1) SSH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7BE1B7F-D62D-4A18-AFEA-40CFDC89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33" y="1785251"/>
            <a:ext cx="3996867" cy="20504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B7F83045-708E-411B-88C4-13FB90A6DF1F}"/>
              </a:ext>
            </a:extLst>
          </p:cNvPr>
          <p:cNvSpPr/>
          <p:nvPr/>
        </p:nvSpPr>
        <p:spPr>
          <a:xfrm>
            <a:off x="1297500" y="1255506"/>
            <a:ext cx="4572000" cy="31098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Biztonságos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Hitelesítés több módon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Platformfüggetlen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Sokoldalú</a:t>
            </a:r>
            <a:endParaRPr lang="hu-HU" sz="1200" dirty="0">
              <a:solidFill>
                <a:schemeClr val="bg1"/>
              </a:solidFill>
              <a:latin typeface="Montserrat" panose="020B0604020202020204" charset="-18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hu-HU" dirty="0">
                <a:solidFill>
                  <a:schemeClr val="bg1"/>
                </a:solidFill>
                <a:latin typeface="Montserrat" panose="020B0604020202020204" charset="-18"/>
                <a:ea typeface="Times New Roman" panose="02020603050405020304" pitchFamily="18" charset="0"/>
              </a:rPr>
              <a:t>Széles körben elterjedt</a:t>
            </a:r>
            <a:endParaRPr lang="hu-HU" sz="1200" dirty="0">
              <a:solidFill>
                <a:schemeClr val="bg1"/>
              </a:solidFill>
              <a:effectLst/>
              <a:latin typeface="Montserrat" panose="020B0604020202020204" charset="-18"/>
              <a:ea typeface="Calibri" panose="020F050202020403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382BB32-4DFD-4048-907D-70F8DD1806B8}"/>
              </a:ext>
            </a:extLst>
          </p:cNvPr>
          <p:cNvSpPr txBox="1"/>
          <p:nvPr/>
        </p:nvSpPr>
        <p:spPr>
          <a:xfrm>
            <a:off x="5533290" y="1431196"/>
            <a:ext cx="1677062" cy="30777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SSH konfiguráció</a:t>
            </a:r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Diavetítés a képernyőre (16:9 oldalarány)</PresentationFormat>
  <Paragraphs>179</Paragraphs>
  <Slides>70</Slides>
  <Notes>25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70</vt:i4>
      </vt:variant>
    </vt:vector>
  </HeadingPairs>
  <TitlesOfParts>
    <vt:vector size="77" baseType="lpstr">
      <vt:lpstr>Arial</vt:lpstr>
      <vt:lpstr>Symbol</vt:lpstr>
      <vt:lpstr>Lato</vt:lpstr>
      <vt:lpstr>Calibri</vt:lpstr>
      <vt:lpstr>Montserrat</vt:lpstr>
      <vt:lpstr>Times New Roman</vt:lpstr>
      <vt:lpstr>Focus</vt:lpstr>
      <vt:lpstr>DotNyetWork</vt:lpstr>
      <vt:lpstr>Bevezető</vt:lpstr>
      <vt:lpstr>Dokumentáció részei</vt:lpstr>
      <vt:lpstr>Hálózati topológia</vt:lpstr>
      <vt:lpstr>Megvalósításhoz használt eszközök</vt:lpstr>
      <vt:lpstr>Ip táblázat</vt:lpstr>
      <vt:lpstr>Projekt részeinek bemutatása</vt:lpstr>
      <vt:lpstr>Ruby telephely fizikai eszközökön</vt:lpstr>
      <vt:lpstr>1) SSH</vt:lpstr>
      <vt:lpstr>1) SSH</vt:lpstr>
      <vt:lpstr>1) SSH</vt:lpstr>
      <vt:lpstr>1) SSH</vt:lpstr>
      <vt:lpstr> 2) VLAN</vt:lpstr>
      <vt:lpstr> 2) VLAN</vt:lpstr>
      <vt:lpstr> 2) VLAN</vt:lpstr>
      <vt:lpstr> 3) Etherchannel</vt:lpstr>
      <vt:lpstr> 3) Etherchannel</vt:lpstr>
      <vt:lpstr> 3) Etherchannel</vt:lpstr>
      <vt:lpstr> 3) Etherchannel</vt:lpstr>
      <vt:lpstr>PORT SECURITY</vt:lpstr>
      <vt:lpstr>PORT SECURITY</vt:lpstr>
      <vt:lpstr>GLBP</vt:lpstr>
      <vt:lpstr>GLBP</vt:lpstr>
      <vt:lpstr> 5) OSPF</vt:lpstr>
      <vt:lpstr> 5) OSPF</vt:lpstr>
      <vt:lpstr> 6) PPP</vt:lpstr>
      <vt:lpstr> 6) PPP</vt:lpstr>
      <vt:lpstr> 6) PPP</vt:lpstr>
      <vt:lpstr> 6) PPP</vt:lpstr>
      <vt:lpstr> 7) Tunnel</vt:lpstr>
      <vt:lpstr> 7) Tunnel</vt:lpstr>
      <vt:lpstr> 7) Tunnel</vt:lpstr>
      <vt:lpstr> 7) Tunnel</vt:lpstr>
      <vt:lpstr>ASA</vt:lpstr>
      <vt:lpstr>ASA</vt:lpstr>
      <vt:lpstr>RUBY és WEISS összeköttetés</vt:lpstr>
      <vt:lpstr>PowerPoint-bemutató</vt:lpstr>
      <vt:lpstr>weiss telephely fizikai eszközökön</vt:lpstr>
      <vt:lpstr>DHCP</vt:lpstr>
      <vt:lpstr>DHCP</vt:lpstr>
      <vt:lpstr>Wifi-Router</vt:lpstr>
      <vt:lpstr>Wifi-Router</vt:lpstr>
      <vt:lpstr>Wifi-Router</vt:lpstr>
      <vt:lpstr>PowerPoint-bemutató</vt:lpstr>
      <vt:lpstr>Wifi</vt:lpstr>
      <vt:lpstr>PowerPoint-bemutató</vt:lpstr>
      <vt:lpstr>Blake telephely fizikai eszközökön</vt:lpstr>
      <vt:lpstr>WINDOWS SZERVER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server</vt:lpstr>
      <vt:lpstr>Windows DNS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SZERVER</vt:lpstr>
      <vt:lpstr>LINUX KEA</vt:lpstr>
      <vt:lpstr>LINUX KEA</vt:lpstr>
      <vt:lpstr>LINUX SANBA</vt:lpstr>
      <vt:lpstr>Oldal</vt:lpstr>
      <vt:lpstr>Telephelyek közti pingelés</vt:lpstr>
      <vt:lpstr>GitHub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dc:creator>Fazekas Dominik</dc:creator>
  <cp:lastModifiedBy>Fazekas Dominik</cp:lastModifiedBy>
  <cp:revision>218</cp:revision>
  <dcterms:modified xsi:type="dcterms:W3CDTF">2026-02-11T10:02:03Z</dcterms:modified>
</cp:coreProperties>
</file>